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2578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BABF-D166-4109-9A65-F1C648896964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A545-25C4-4934-B7AE-3B3E0B57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4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1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group of people living in the same place or having a particular characteristic in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7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Geographical – local, Hubs, wider ABM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Interest – Family History, Can she fix it?, Egyptology</a:t>
            </a:r>
          </a:p>
          <a:p>
            <a:endParaRPr lang="en-GB" dirty="0"/>
          </a:p>
          <a:p>
            <a:r>
              <a:rPr lang="en-GB" dirty="0"/>
              <a:t>Need – Men Health Cooking, Tea &amp; Technology, Walk and Talk, Carers Café meet up 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Helper s Dinner</a:t>
            </a:r>
          </a:p>
          <a:p>
            <a:endParaRPr lang="en-GB" dirty="0"/>
          </a:p>
          <a:p>
            <a:r>
              <a:rPr lang="en-GB" dirty="0"/>
              <a:t>Length of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2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– participants L&amp;I, staff, volunteers, contacts</a:t>
            </a:r>
          </a:p>
          <a:p>
            <a:r>
              <a:rPr lang="en-GB" dirty="0"/>
              <a:t>Membership – Badge, belonging, Newsletter</a:t>
            </a:r>
          </a:p>
          <a:p>
            <a:r>
              <a:rPr lang="en-GB" dirty="0"/>
              <a:t>Acceptance – no barriers to membership</a:t>
            </a:r>
          </a:p>
          <a:p>
            <a:r>
              <a:rPr lang="en-GB" dirty="0"/>
              <a:t>Shared purpose</a:t>
            </a:r>
          </a:p>
          <a:p>
            <a:r>
              <a:rPr lang="en-GB" dirty="0"/>
              <a:t>Skills and </a:t>
            </a:r>
            <a:r>
              <a:rPr lang="en-GB" dirty="0" err="1"/>
              <a:t>Experence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7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Understanding why its important</a:t>
            </a:r>
          </a:p>
          <a:p>
            <a:r>
              <a:rPr lang="en-GB" dirty="0"/>
              <a:t>Diversity – </a:t>
            </a:r>
            <a:r>
              <a:rPr lang="en-GB" sz="1200" dirty="0">
                <a:solidFill>
                  <a:srgbClr val="FF0000"/>
                </a:solidFill>
              </a:rPr>
              <a:t>diverse area but not reflected in membership, not targeting, language barriers, permission, extra invitation, mixed groups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Finance – </a:t>
            </a:r>
            <a:r>
              <a:rPr lang="en-GB" sz="1200" dirty="0">
                <a:solidFill>
                  <a:srgbClr val="FF0000"/>
                </a:solidFill>
              </a:rPr>
              <a:t>sustainability, ABMAG fund, concerns for future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Skills – </a:t>
            </a:r>
            <a:r>
              <a:rPr lang="en-GB" sz="1200" dirty="0">
                <a:solidFill>
                  <a:srgbClr val="FF0000"/>
                </a:solidFill>
              </a:rPr>
              <a:t>sustainability end of programme co-ordination</a:t>
            </a:r>
          </a:p>
          <a:p>
            <a:r>
              <a:rPr lang="en-GB" dirty="0"/>
              <a:t>Experience of staff and volunteers – </a:t>
            </a:r>
            <a:r>
              <a:rPr lang="en-GB" sz="1200" dirty="0">
                <a:solidFill>
                  <a:srgbClr val="FF0000"/>
                </a:solidFill>
              </a:rPr>
              <a:t>migration, illness, carers – share and develop skills and experiences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Council &amp; External support – not enough staff and resources</a:t>
            </a:r>
          </a:p>
          <a:p>
            <a:r>
              <a:rPr lang="en-GB" dirty="0"/>
              <a:t>Willingness to share information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0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 reach &amp; engage them, but they struggle to come out of their communities – Chinese, </a:t>
            </a:r>
            <a:r>
              <a:rPr lang="en-GB" dirty="0" err="1">
                <a:solidFill>
                  <a:srgbClr val="FF0000"/>
                </a:solidFill>
              </a:rPr>
              <a:t>hindu</a:t>
            </a:r>
            <a:r>
              <a:rPr lang="en-GB" dirty="0">
                <a:solidFill>
                  <a:srgbClr val="FF0000"/>
                </a:solidFill>
              </a:rPr>
              <a:t> centre, language &amp; culture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National picture &amp; transport – ad hoc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Older younger people </a:t>
            </a:r>
          </a:p>
          <a:p>
            <a:r>
              <a:rPr lang="en-GB" dirty="0">
                <a:solidFill>
                  <a:srgbClr val="FF0000"/>
                </a:solidFill>
              </a:rPr>
              <a:t>Targeted districts</a:t>
            </a:r>
          </a:p>
          <a:p>
            <a:endParaRPr lang="en-GB" dirty="0"/>
          </a:p>
          <a:p>
            <a:r>
              <a:rPr lang="en-GB" dirty="0"/>
              <a:t>What did we learn</a:t>
            </a:r>
          </a:p>
          <a:p>
            <a:r>
              <a:rPr lang="en-GB" dirty="0"/>
              <a:t>	it takes time</a:t>
            </a:r>
          </a:p>
          <a:p>
            <a:r>
              <a:rPr lang="en-GB" dirty="0"/>
              <a:t>	build up trust </a:t>
            </a:r>
          </a:p>
          <a:p>
            <a:r>
              <a:rPr lang="en-GB" dirty="0"/>
              <a:t>	sometimes you will fail</a:t>
            </a:r>
          </a:p>
          <a:p>
            <a:r>
              <a:rPr lang="en-GB" dirty="0"/>
              <a:t>	people don’t like change – You will upset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9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Consider: order, style, quality, why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A545-25C4-4934-B7AE-3B3E0B57C9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4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512F-05FA-4078-8A30-4304CA23C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AE69D-CB38-496E-BFB4-89472E4C8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099BA-728F-491C-82D0-957581C5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CC136-E866-429C-84BE-B6F77D13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A487-883A-44B3-A032-DEF9A7B4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6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A6A2-67EB-4CFB-90DC-6A59B004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E605C-EE7B-46D5-80BA-2DD9C9BF4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05AF-4CA0-4833-959E-8D2F512B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E015B-D03E-451C-B5A6-A51ED1C6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49B5-3E84-4FAB-9348-40D34CB1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982DD-4117-4D84-A55A-59B18E165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AD08B-C060-4FB1-8609-3B8F29D6E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CAC0-2CFC-4478-8FCC-66AE2484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BAA7-8A16-4960-89A2-190FE188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DB074-4193-423F-8736-7D7DF16D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7513-985E-4B74-ACE4-397A1656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F1E58-10D6-472D-B489-969B4C18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0638-7E7B-43ED-8758-E1A3AB1C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871EB-E371-4911-824B-92209DC6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BE7FD-74A0-4795-9C56-8B37C9FA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1F24-4486-4455-8940-5507FDEB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4F8A-B590-4DE4-A969-98AA4BF34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1A94-B0EC-4BBA-9E44-007D7EFC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CA48-9EF6-4743-AC37-38804AFD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A96F8-6EE5-4029-91E6-6F9685A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31D5-9C82-4BB8-8190-EAFD9A55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1F08-4AF6-4F56-9474-2AF8826F2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0D469-C682-4013-A9F1-5C22D796A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CFE98-55ED-4288-8476-1F4CCA36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02F37-6874-4FE8-A3E3-0755432F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6996F-9377-45A1-AEE2-8651F6FE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9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B06-3F05-448B-9981-43FD77D7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D3194-63F0-4E50-8350-0FF2122F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C25D-E275-4AF5-B51C-B83C7E7A2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A03FF-1266-4C70-9282-FFDFA0FAD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078E3-D538-4C15-8B13-7D3A3C729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D75D1-61F2-4400-B722-787603CE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9758D-E5C0-4A93-8E8F-B874E124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E09D1-18A1-4084-B67F-D9DBA29D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A16B-C4C5-4DAC-845A-3D6AAB2D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83758-2611-4130-97B1-81950E7B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31F76-7A68-4087-A429-C6C1FD66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E809E-A02A-4E18-BA40-ED7A8C3E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5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89B6-27DD-49AB-AC86-443C4E74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3E1D0-F330-4457-A772-1D312517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88237-8F2C-4B65-8CD7-09292ED7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2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E7DE-24BF-4A8A-9CCD-B9A67471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A5EB-3485-424A-B005-1691CA59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CFEB1-5129-4D86-BA04-CDB67A0B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391BF-44A4-4F77-A3F0-2EA62856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3ED9F-D0B9-4CFE-A86D-2185B22E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F00F-A400-4BB4-BD3B-451F3C21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2A0D-A4F9-49F3-B7D8-2F0ABC35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F717E-9404-4C64-B350-0577EF5B4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08897-67EF-4835-9204-BDB5FDB64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00B2A-E017-49AE-B8D6-71267657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7808-3336-40CD-9021-E7350F47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DD09C-69B5-4F0E-BD04-FF354247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43C65-7B66-4C45-8466-82D2CA7C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372D3-473C-498E-BFCC-7BD3FFD3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7AC57-6791-4F0B-8A43-47A59CD08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9A10-786F-43E0-B00E-E2CD5B1F6549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B70B-DB7A-4E89-A4A0-AF8F56C39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53CC-686B-44AE-BB69-86E8B84A3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3301-A7C3-4DC4-8A8C-32710AD5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1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EEED-8E7A-4E8B-B573-79A38FE7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Introducing Henry and Hilda</a:t>
            </a:r>
          </a:p>
        </p:txBody>
      </p:sp>
      <p:pic>
        <p:nvPicPr>
          <p:cNvPr id="6" name="Content Placeholder 5" descr="A picture containing table, indoor, cake, box&#10;&#10;Description automatically generated">
            <a:extLst>
              <a:ext uri="{FF2B5EF4-FFF2-40B4-BE49-F238E27FC236}">
                <a16:creationId xmlns:a16="http://schemas.microsoft.com/office/drawing/2014/main" id="{D8C75467-038C-4991-906F-269653A65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" r="38089" b="46224"/>
          <a:stretch/>
        </p:blipFill>
        <p:spPr>
          <a:xfrm>
            <a:off x="1135624" y="1960897"/>
            <a:ext cx="4186988" cy="3575379"/>
          </a:xfrm>
        </p:spPr>
      </p:pic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A01E100C-3ED5-43DA-97A7-C5F4FC090B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19" y="4404169"/>
            <a:ext cx="5377733" cy="1579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6589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9EFC-0B2C-4B9F-B565-C732B1FA46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Over to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D401-33A7-4326-84C1-96215231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us your story..…through the medium of cake</a:t>
            </a:r>
          </a:p>
          <a:p>
            <a:endParaRPr lang="en-GB" dirty="0"/>
          </a:p>
          <a:p>
            <a:r>
              <a:rPr lang="en-GB" dirty="0"/>
              <a:t>Think about one of your communities, the issues it currently face and how you would like to tackle them over the coming 2 years</a:t>
            </a:r>
          </a:p>
          <a:p>
            <a:endParaRPr lang="en-GB" dirty="0"/>
          </a:p>
          <a:p>
            <a:r>
              <a:rPr lang="en-GB" dirty="0"/>
              <a:t>Using the materials provided that represent the ingredients as described, it’s time to make your own ‘Community Cake’ and then share it with us</a:t>
            </a:r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B497DB0A-4E5F-40A8-A4EB-4556759678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52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2B1E-6950-4EDB-B2A6-844A03EF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F7C1-42E1-4C95-AEBE-D7867E4B3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ensure you decorate ‘safely’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CF5C7-2F1D-4621-BDDD-A67EFAD0FE52}"/>
              </a:ext>
            </a:extLst>
          </p:cNvPr>
          <p:cNvSpPr txBox="1">
            <a:spLocks/>
          </p:cNvSpPr>
          <p:nvPr/>
        </p:nvSpPr>
        <p:spPr>
          <a:xfrm>
            <a:off x="816430" y="365121"/>
            <a:ext cx="10515600" cy="1325563"/>
          </a:xfrm>
          <a:prstGeom prst="rect">
            <a:avLst/>
          </a:prstGeom>
          <a:solidFill>
            <a:srgbClr val="8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Over to you…</a:t>
            </a:r>
          </a:p>
        </p:txBody>
      </p:sp>
      <p:pic>
        <p:nvPicPr>
          <p:cNvPr id="5" name="Graphic 4" descr="Radioactive">
            <a:extLst>
              <a:ext uri="{FF2B5EF4-FFF2-40B4-BE49-F238E27FC236}">
                <a16:creationId xmlns:a16="http://schemas.microsoft.com/office/drawing/2014/main" id="{EFAB727B-DB21-431F-BBA9-8185AD862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2087" y="1882178"/>
            <a:ext cx="4429722" cy="44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8551-97A7-4F92-9B54-81D93161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115C-BE6B-41E6-A43E-98DB44C9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 – Skills/ Experiences </a:t>
            </a:r>
          </a:p>
          <a:p>
            <a:r>
              <a:rPr lang="en-GB" dirty="0"/>
              <a:t>Blue – Participants</a:t>
            </a:r>
          </a:p>
          <a:p>
            <a:r>
              <a:rPr lang="en-GB" dirty="0"/>
              <a:t>Green – Resources</a:t>
            </a:r>
          </a:p>
          <a:p>
            <a:r>
              <a:rPr lang="en-GB" dirty="0"/>
              <a:t>White – Success </a:t>
            </a:r>
          </a:p>
          <a:p>
            <a:r>
              <a:rPr lang="en-GB" dirty="0"/>
              <a:t>Black – Challenges </a:t>
            </a:r>
          </a:p>
          <a:p>
            <a:endParaRPr lang="en-GB" dirty="0"/>
          </a:p>
          <a:p>
            <a:r>
              <a:rPr lang="en-GB" dirty="0"/>
              <a:t>Decorations – you tell 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CA43D5-9934-41BA-ABBC-CA81C849613E}"/>
              </a:ext>
            </a:extLst>
          </p:cNvPr>
          <p:cNvSpPr txBox="1">
            <a:spLocks/>
          </p:cNvSpPr>
          <p:nvPr/>
        </p:nvSpPr>
        <p:spPr>
          <a:xfrm>
            <a:off x="838197" y="365121"/>
            <a:ext cx="10515600" cy="1325563"/>
          </a:xfrm>
          <a:prstGeom prst="rect">
            <a:avLst/>
          </a:prstGeom>
          <a:solidFill>
            <a:srgbClr val="80008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Over to you…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8C642-3AC8-4EE5-8EA4-F3EC789C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703" y="1898763"/>
            <a:ext cx="3229897" cy="3229897"/>
          </a:xfrm>
          <a:prstGeom prst="rect">
            <a:avLst/>
          </a:prstGeom>
        </p:spPr>
      </p:pic>
      <p:pic>
        <p:nvPicPr>
          <p:cNvPr id="6" name="Picture 5" descr="AgeingBetter_Logo_CP513_SemiTransparent PNG">
            <a:extLst>
              <a:ext uri="{FF2B5EF4-FFF2-40B4-BE49-F238E27FC236}">
                <a16:creationId xmlns:a16="http://schemas.microsoft.com/office/drawing/2014/main" id="{83FE561C-CBFC-4295-A26F-DD68B0FD94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387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BD0B-BD2B-41BF-B635-7316C4F07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2485085"/>
          </a:xfrm>
          <a:noFill/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800080"/>
                </a:solidFill>
              </a:rPr>
              <a:t>How to bake a community?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8088F-006A-46A1-A06E-E43DBEE4A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" r="1" b="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pic>
        <p:nvPicPr>
          <p:cNvPr id="5" name="Picture 4" descr="AgeingBetter_Logo_CP513_SemiTransparent PNG">
            <a:extLst>
              <a:ext uri="{FF2B5EF4-FFF2-40B4-BE49-F238E27FC236}">
                <a16:creationId xmlns:a16="http://schemas.microsoft.com/office/drawing/2014/main" id="{31D5D52F-3A51-4B3F-A1AC-F5865ED3C2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42" y="3732836"/>
            <a:ext cx="4060126" cy="14210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59BD0-BE2A-47A0-A6B5-477D4B9D35BE}"/>
              </a:ext>
            </a:extLst>
          </p:cNvPr>
          <p:cNvSpPr txBox="1"/>
          <p:nvPr/>
        </p:nvSpPr>
        <p:spPr>
          <a:xfrm>
            <a:off x="5507642" y="5729468"/>
            <a:ext cx="60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Joanne Stevenson and Joyce Thompson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054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912A-2C8C-4FBB-8D6C-32FBFDA709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is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8A9E-E0DC-458B-81C9-E2281F1B70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Location</a:t>
            </a:r>
          </a:p>
          <a:p>
            <a:endParaRPr lang="en-GB" dirty="0"/>
          </a:p>
          <a:p>
            <a:r>
              <a:rPr lang="en-GB" dirty="0"/>
              <a:t>Characteristics</a:t>
            </a:r>
          </a:p>
          <a:p>
            <a:endParaRPr lang="en-GB" dirty="0"/>
          </a:p>
          <a:p>
            <a:r>
              <a:rPr lang="en-GB" dirty="0"/>
              <a:t>Belonging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ECA739C0-3B3F-4F65-BD63-14D13045E7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611CF-2CEA-463C-A615-C0B14BCA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78153"/>
            <a:ext cx="4373019" cy="28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A920-1148-4AAA-850F-006D796685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Why do we need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1DAFA-CECB-43F8-AD29-C37B9617A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Connection and purpose. </a:t>
            </a:r>
            <a:r>
              <a:rPr lang="en-GB" dirty="0" err="1"/>
              <a:t>Camerados</a:t>
            </a:r>
            <a:endParaRPr lang="en-GB" dirty="0"/>
          </a:p>
          <a:p>
            <a:endParaRPr lang="en-GB" dirty="0"/>
          </a:p>
          <a:p>
            <a:r>
              <a:rPr lang="en-GB" dirty="0"/>
              <a:t>Need to develop / use skills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016BE271-B056-4B33-ADA3-AE9F2C2F5A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D37671-CCCE-466C-AB93-3453F97C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002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6669-7B6A-43CD-A38A-4EA0C482A8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575B-C786-422D-A6F5-5999A3A6CC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200" dirty="0"/>
              <a:t>Community — meaning for me “nurturing human connection” — is our survival. We humans wither outside of community. It isn’t a luxury, a nice thing; community is essential to our well being. </a:t>
            </a:r>
            <a:r>
              <a:rPr lang="en-GB" sz="3200" i="1" dirty="0"/>
              <a:t>Frances Moore </a:t>
            </a:r>
            <a:r>
              <a:rPr lang="en-GB" sz="3200" i="1" dirty="0" err="1"/>
              <a:t>Lappé</a:t>
            </a:r>
            <a:r>
              <a:rPr lang="en-GB" sz="3200" i="1" dirty="0"/>
              <a:t>, Author</a:t>
            </a:r>
          </a:p>
          <a:p>
            <a:endParaRPr lang="en-GB" dirty="0"/>
          </a:p>
        </p:txBody>
      </p:sp>
      <p:pic>
        <p:nvPicPr>
          <p:cNvPr id="10" name="Content Placeholder 9" descr="A person standing in front of a cake&#10;&#10;Description automatically generated">
            <a:extLst>
              <a:ext uri="{FF2B5EF4-FFF2-40B4-BE49-F238E27FC236}">
                <a16:creationId xmlns:a16="http://schemas.microsoft.com/office/drawing/2014/main" id="{B27F4C12-8E3B-47B8-886D-E3333F329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177"/>
          <a:stretch/>
        </p:blipFill>
        <p:spPr>
          <a:xfrm>
            <a:off x="6563033" y="2113091"/>
            <a:ext cx="4085302" cy="3399650"/>
          </a:xfrm>
        </p:spPr>
      </p:pic>
    </p:spTree>
    <p:extLst>
      <p:ext uri="{BB962C8B-B14F-4D97-AF65-F5344CB8AC3E}">
        <p14:creationId xmlns:p14="http://schemas.microsoft.com/office/powerpoint/2010/main" val="199707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95FB-1C81-4A58-ABBC-777E1DCDD5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communities we have?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6F08-E5BC-418C-8208-271D8BF206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Geographical</a:t>
            </a:r>
          </a:p>
          <a:p>
            <a:endParaRPr lang="en-GB" dirty="0"/>
          </a:p>
          <a:p>
            <a:r>
              <a:rPr lang="en-GB" dirty="0"/>
              <a:t>Interest</a:t>
            </a:r>
          </a:p>
          <a:p>
            <a:endParaRPr lang="en-GB" dirty="0"/>
          </a:p>
          <a:p>
            <a:r>
              <a:rPr lang="en-GB" dirty="0"/>
              <a:t>Need  </a:t>
            </a:r>
          </a:p>
          <a:p>
            <a:endParaRPr lang="en-GB" dirty="0"/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C04D466D-9B28-4D10-AAA0-DF11624FB0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B7454E9-A8AC-4E96-9C25-8D598395A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2781"/>
            <a:ext cx="4979116" cy="28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E160-5B30-4F06-BFAD-C3A9364671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are the ingredients of making a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7B69-C9ED-437B-9C03-E87AB66708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People </a:t>
            </a:r>
          </a:p>
          <a:p>
            <a:endParaRPr lang="en-GB" dirty="0"/>
          </a:p>
          <a:p>
            <a:r>
              <a:rPr lang="en-GB" dirty="0"/>
              <a:t>Membership </a:t>
            </a:r>
          </a:p>
          <a:p>
            <a:endParaRPr lang="en-GB" dirty="0"/>
          </a:p>
          <a:p>
            <a:r>
              <a:rPr lang="en-GB" dirty="0"/>
              <a:t>Skills and Experience</a:t>
            </a:r>
          </a:p>
          <a:p>
            <a:endParaRPr lang="en-GB" dirty="0"/>
          </a:p>
          <a:p>
            <a:r>
              <a:rPr lang="en-GB" dirty="0"/>
              <a:t>Acceptance</a:t>
            </a:r>
          </a:p>
          <a:p>
            <a:endParaRPr lang="en-GB" dirty="0"/>
          </a:p>
          <a:p>
            <a:r>
              <a:rPr lang="en-GB" dirty="0"/>
              <a:t>Shared purpose</a:t>
            </a:r>
          </a:p>
          <a:p>
            <a:r>
              <a:rPr lang="en-GB" dirty="0"/>
              <a:t>Connections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1FDCF99B-111A-4558-B14B-48788AD974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7A9AD-DB1C-4FDE-ADD8-346A0744E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171170"/>
            <a:ext cx="4883355" cy="27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08036-282D-4AF3-95F3-3B7209BB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82" y="1413425"/>
            <a:ext cx="3976838" cy="3984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B7433D-B0DB-45CF-A3BA-5357A1851B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ingredients are in short supply?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ACE8-7040-4773-8035-BD41FC24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Understanding</a:t>
            </a:r>
          </a:p>
          <a:p>
            <a:r>
              <a:rPr lang="en-GB" dirty="0"/>
              <a:t>Diversity </a:t>
            </a:r>
          </a:p>
          <a:p>
            <a:r>
              <a:rPr lang="en-GB" dirty="0"/>
              <a:t>Finance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Skills </a:t>
            </a:r>
          </a:p>
          <a:p>
            <a:r>
              <a:rPr lang="en-GB" dirty="0"/>
              <a:t>Experience of staff and helpers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Willingness to share information</a:t>
            </a:r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9520F91E-2FEC-4941-8C7E-9A077051E8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64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C1A2-2B36-4369-A89A-9C0B311F41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happens when it goes wrong and 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B10E-39FD-4A23-9C44-A076AC056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Diversity</a:t>
            </a:r>
          </a:p>
          <a:p>
            <a:endParaRPr lang="en-GB" dirty="0"/>
          </a:p>
          <a:p>
            <a:r>
              <a:rPr lang="en-GB" dirty="0"/>
              <a:t>Outreach</a:t>
            </a:r>
          </a:p>
          <a:p>
            <a:endParaRPr lang="en-GB" dirty="0"/>
          </a:p>
          <a:p>
            <a:r>
              <a:rPr lang="en-GB" dirty="0"/>
              <a:t>Trying hard</a:t>
            </a:r>
          </a:p>
          <a:p>
            <a:endParaRPr lang="en-GB" dirty="0"/>
          </a:p>
          <a:p>
            <a:r>
              <a:rPr lang="en-GB" dirty="0"/>
              <a:t>Too successful</a:t>
            </a:r>
          </a:p>
          <a:p>
            <a:endParaRPr lang="en-GB" dirty="0"/>
          </a:p>
        </p:txBody>
      </p:sp>
      <p:pic>
        <p:nvPicPr>
          <p:cNvPr id="4" name="Picture 3" descr="AgeingBetter_Logo_CP513_SemiTransparent PNG">
            <a:extLst>
              <a:ext uri="{FF2B5EF4-FFF2-40B4-BE49-F238E27FC236}">
                <a16:creationId xmlns:a16="http://schemas.microsoft.com/office/drawing/2014/main" id="{64BB87B4-1A07-4E32-82B0-10617F0BE9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76" y="5263601"/>
            <a:ext cx="3710978" cy="13255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CBFCE-D7F3-46AF-A77A-7EB3F55C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35531"/>
            <a:ext cx="3845348" cy="32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473</Words>
  <Application>Microsoft Office PowerPoint</Application>
  <PresentationFormat>Widescreen</PresentationFormat>
  <Paragraphs>107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Introducing Henry and Hilda</vt:lpstr>
      <vt:lpstr>How to bake a community?</vt:lpstr>
      <vt:lpstr>What is community?</vt:lpstr>
      <vt:lpstr>Why do we need community?</vt:lpstr>
      <vt:lpstr>Quote</vt:lpstr>
      <vt:lpstr>What communities we have? </vt:lpstr>
      <vt:lpstr>What are the ingredients of making a community?</vt:lpstr>
      <vt:lpstr>What ingredients are in short supply?</vt:lpstr>
      <vt:lpstr>What happens when it goes wrong and what did we learn?</vt:lpstr>
      <vt:lpstr>Over to you…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bake a community?</dc:title>
  <dc:creator>Joanne Stevenson</dc:creator>
  <cp:lastModifiedBy>Joanne Stevenson</cp:lastModifiedBy>
  <cp:revision>31</cp:revision>
  <cp:lastPrinted>2019-06-21T09:33:00Z</cp:lastPrinted>
  <dcterms:created xsi:type="dcterms:W3CDTF">2019-06-20T07:40:33Z</dcterms:created>
  <dcterms:modified xsi:type="dcterms:W3CDTF">2019-07-04T15:12:33Z</dcterms:modified>
</cp:coreProperties>
</file>